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00_A900DA88.xml" ContentType="application/vnd.ms-powerpoint.comments+xml"/>
  <Override PartName="/ppt/comments/modernComment_101_63E61F66.xml" ContentType="application/vnd.ms-powerpoint.comments+xml"/>
  <Override PartName="/ppt/comments/modernComment_102_77C9346B.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27C_2C72DDDD.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2D7018-689E-8FD7-BB41-B42D173028FD}" name="Parks, Robbie M" initials="RP" userId="S::rmp15@ic.ac.uk::cb6b7f8d-c7e1-44f5-b2d9-a44f305898c3"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6"/>
    <p:restoredTop sz="85549"/>
  </p:normalViewPr>
  <p:slideViewPr>
    <p:cSldViewPr snapToGrid="0">
      <p:cViewPr varScale="1">
        <p:scale>
          <a:sx n="88" d="100"/>
          <a:sy n="88" d="100"/>
        </p:scale>
        <p:origin x="184"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modernComment_100_A900DA88.xml><?xml version="1.0" encoding="utf-8"?>
<p188:cmLst xmlns:a="http://schemas.openxmlformats.org/drawingml/2006/main" xmlns:r="http://schemas.openxmlformats.org/officeDocument/2006/relationships" xmlns:p188="http://schemas.microsoft.com/office/powerpoint/2018/8/main">
  <p188:cm id="{AD8D5F5E-C2A8-8048-BF2F-D7B9EA0C198E}" authorId="{942D7018-689E-8FD7-BB41-B42D173028FD}" created="2023-09-06T13:00:16.427">
    <pc:sldMkLst xmlns:pc="http://schemas.microsoft.com/office/powerpoint/2013/main/command">
      <pc:docMk/>
      <pc:sldMk cId="2835405448" sldId="256"/>
    </pc:sldMkLst>
    <p188:replyLst>
      <p188:reply id="{1F73D147-A005-A243-A4B4-D676FDF1F9A1}" authorId="{942D7018-689E-8FD7-BB41-B42D173028FD}" created="2023-09-06T13:00:28.415">
        <p188:txBody>
          <a:bodyPr/>
          <a:lstStyle/>
          <a:p>
            <a:r>
              <a:rPr lang="en-US"/>
              <a:t>This applies throughout results slides</a:t>
            </a:r>
          </a:p>
        </p188:txBody>
      </p188:reply>
    </p188:replyLst>
    <p188:txBody>
      <a:bodyPr/>
      <a:lstStyle/>
      <a:p>
        <a:r>
          <a:rPr lang="en-US"/>
          <a:t>Replace Figure 1 with the blue header like in other slides and with caption but without ‘Figure 1’</a:t>
        </a:r>
      </a:p>
    </p188:txBody>
  </p188:cm>
</p188:cmLst>
</file>

<file path=ppt/comments/modernComment_101_63E61F66.xml><?xml version="1.0" encoding="utf-8"?>
<p188:cmLst xmlns:a="http://schemas.openxmlformats.org/drawingml/2006/main" xmlns:r="http://schemas.openxmlformats.org/officeDocument/2006/relationships" xmlns:p188="http://schemas.microsoft.com/office/powerpoint/2018/8/main">
  <p188:cm id="{AD5D7044-EFDC-4C47-82A6-8F6ED0CE9DB4}" authorId="{942D7018-689E-8FD7-BB41-B42D173028FD}" created="2023-09-06T12:59:55.232">
    <ac:deMkLst xmlns:ac="http://schemas.microsoft.com/office/drawing/2013/main/command">
      <pc:docMk xmlns:pc="http://schemas.microsoft.com/office/powerpoint/2013/main/command"/>
      <pc:sldMk xmlns:pc="http://schemas.microsoft.com/office/powerpoint/2013/main/command" cId="1676025702" sldId="257"/>
      <ac:graphicFrameMk id="2" creationId="{EC8A0687-A3EF-17F4-C856-A4132A0754AB}"/>
    </ac:deMkLst>
    <p188:txBody>
      <a:bodyPr/>
      <a:lstStyle/>
      <a:p>
        <a:r>
          <a:rPr lang="en-US"/>
          <a:t>Make this all black design please</a:t>
        </a:r>
      </a:p>
    </p188:txBody>
  </p188:cm>
</p188:cmLst>
</file>

<file path=ppt/comments/modernComment_102_77C9346B.xml><?xml version="1.0" encoding="utf-8"?>
<p188:cmLst xmlns:a="http://schemas.openxmlformats.org/drawingml/2006/main" xmlns:r="http://schemas.openxmlformats.org/officeDocument/2006/relationships" xmlns:p188="http://schemas.microsoft.com/office/powerpoint/2018/8/main">
  <p188:cm id="{4F9549E1-C979-1F4F-9CA6-F08F083DBF3C}" authorId="{942D7018-689E-8FD7-BB41-B42D173028FD}" created="2023-09-06T13:01:03.826">
    <pc:sldMkLst xmlns:pc="http://schemas.microsoft.com/office/powerpoint/2013/main/command">
      <pc:docMk/>
      <pc:sldMk cId="2009674859" sldId="258"/>
    </pc:sldMkLst>
    <p188:txBody>
      <a:bodyPr/>
      <a:lstStyle/>
      <a:p>
        <a:r>
          <a:rPr lang="en-US"/>
          <a:t>Please animate white boxes to disappear across right hand side so when we first look it’s only the left panel visible (same throughout these kind of results please)</a:t>
        </a:r>
      </a:p>
    </p188:txBody>
  </p188:cm>
</p188:cmLst>
</file>

<file path=ppt/comments/modernComment_27C_2C72DDDD.xml><?xml version="1.0" encoding="utf-8"?>
<p188:cmLst xmlns:a="http://schemas.openxmlformats.org/drawingml/2006/main" xmlns:r="http://schemas.openxmlformats.org/officeDocument/2006/relationships" xmlns:p188="http://schemas.microsoft.com/office/powerpoint/2018/8/main">
  <p188:cm id="{175D32E6-922A-2846-9F64-FEA6D2EE7240}" authorId="{942D7018-689E-8FD7-BB41-B42D173028FD}" created="2023-09-06T13:01:48.639">
    <pc:sldMkLst xmlns:pc="http://schemas.microsoft.com/office/powerpoint/2013/main/command">
      <pc:docMk/>
      <pc:sldMk cId="745725405" sldId="636"/>
    </pc:sldMkLst>
    <p188:txBody>
      <a:bodyPr/>
      <a:lstStyle/>
      <a:p>
        <a:r>
          <a:rPr lang="en-US"/>
          <a:t>This should be exactly same as first slide </a:t>
        </a:r>
      </a:p>
    </p188:txBody>
  </p188:cm>
</p188:cmLst>
</file>

<file path=ppt/media/image1.png>
</file>

<file path=ppt/media/image10.png>
</file>

<file path=ppt/media/image2.tiff>
</file>

<file path=ppt/media/image20.jpeg>
</file>

<file path=ppt/media/image21.png>
</file>

<file path=ppt/media/image22.jpeg>
</file>

<file path=ppt/media/image23.jpeg>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Also good to note that we conducted several sensitivity analyses, including truncated enrolment at 95th and </a:t>
            </a:r>
            <a:r>
              <a:rPr lang="en-GB" sz="1200" kern="1200">
                <a:solidFill>
                  <a:schemeClr val="tx1"/>
                </a:solidFill>
                <a:effectLst/>
                <a:latin typeface="+mn-lt"/>
                <a:ea typeface="+mn-ea"/>
                <a:cs typeface="+mn-cs"/>
              </a:rPr>
              <a:t>5</a:t>
            </a:r>
            <a:r>
              <a:rPr lang="en-GB" sz="1200" kern="1200" baseline="30000">
                <a:solidFill>
                  <a:schemeClr val="tx1"/>
                </a:solidFill>
                <a:effectLst/>
                <a:latin typeface="+mn-lt"/>
                <a:ea typeface="+mn-ea"/>
                <a:cs typeface="+mn-cs"/>
              </a:rPr>
              <a:t>th</a:t>
            </a:r>
            <a:r>
              <a:rPr lang="en-GB" sz="1200" kern="1200">
                <a:solidFill>
                  <a:schemeClr val="tx1"/>
                </a:solidFill>
                <a:effectLst/>
                <a:latin typeface="+mn-lt"/>
                <a:ea typeface="+mn-ea"/>
                <a:cs typeface="+mn-cs"/>
              </a:rPr>
              <a:t> percentiles, lagged, </a:t>
            </a:r>
            <a:r>
              <a:rPr lang="en-GB" sz="1200" kern="1200" dirty="0">
                <a:solidFill>
                  <a:schemeClr val="tx1"/>
                </a:solidFill>
                <a:effectLst/>
                <a:latin typeface="+mn-lt"/>
                <a:ea typeface="+mn-ea"/>
                <a:cs typeface="+mn-cs"/>
              </a:rPr>
              <a:t>and only one hurricane/</a:t>
            </a:r>
            <a:r>
              <a:rPr lang="en-GB" sz="1200" kern="1200">
                <a:solidFill>
                  <a:schemeClr val="tx1"/>
                </a:solidFill>
                <a:effectLst/>
                <a:latin typeface="+mn-lt"/>
                <a:ea typeface="+mn-ea"/>
                <a:cs typeface="+mn-cs"/>
              </a:rPr>
              <a:t>tropical cyclone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9/6/23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9/6/23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microsoft.com/office/2018/10/relationships/comments" Target="../comments/modernComment_101_63E61F6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microsoft.com/office/2018/10/relationships/comments" Target="../comments/modernComment_102_77C9346B.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23.jpe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microsoft.com/office/2018/10/relationships/comments" Target="../comments/modernComment_27C_2C72DDDD.xml"/><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tiff"/><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microsoft.com/office/2018/10/relationships/comments" Target="../comments/modernComment_100_A900DA8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a:solidFill>
                  <a:srgbClr val="000000"/>
                </a:solidFill>
              </a:rPr>
              <a:t>September </a:t>
            </a:r>
            <a:r>
              <a:rPr lang="en-US" sz="2400" dirty="0">
                <a:solidFill>
                  <a:srgbClr val="000000"/>
                </a:solidFill>
              </a:rPr>
              <a:t>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6793525" y="564382"/>
            <a:ext cx="4902693" cy="5681232"/>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3254682298"/>
              </p:ext>
            </p:extLst>
          </p:nvPr>
        </p:nvGraphicFramePr>
        <p:xfrm>
          <a:off x="664685" y="1344613"/>
          <a:ext cx="10862630" cy="5107523"/>
        </p:xfrm>
        <a:graphic>
          <a:graphicData uri="http://schemas.openxmlformats.org/drawingml/2006/table">
            <a:tbl>
              <a:tblPr firstRow="1" firstCol="1" bandRow="1">
                <a:tableStyleId>{073A0DAA-6AF3-43AB-8588-CEC1D06C72B9}</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526673">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a:effectLst/>
                        </a:rPr>
                        <a:t>Grade-specific standardized test scores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95</a:t>
                      </a:r>
                      <a:r>
                        <a:rPr lang="en-US" sz="1200" baseline="30000">
                          <a:effectLst/>
                        </a:rPr>
                        <a:t>th</a:t>
                      </a: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Math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9.48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a:effectLst/>
                        </a:rPr>
                        <a:t>Mean Standardized RLA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a:effectLst/>
                        </a:rPr>
                        <a:t>Grade cohort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American Indian/Alaska Native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a:effectLst/>
                        </a:rPr>
                        <a:t>Percent Asian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92.7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a:effectLst/>
                        </a:rPr>
                        <a:t>Percent Economically Disadvantaged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46.3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57.2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68.8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a:effectLst/>
                        </a:rPr>
                        <a:t>County level variables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54.0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38.9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28.3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19.8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a:effectLst/>
                        </a:rPr>
                        <a:t>16.7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tc>
                <a:extLst>
                  <a:ext uri="{0D108BD9-81ED-4DB2-BD59-A6C34878D82A}">
                    <a16:rowId xmlns:a16="http://schemas.microsoft.com/office/drawing/2014/main" val="1162016266"/>
                  </a:ext>
                </a:extLst>
              </a:tr>
            </a:tbl>
          </a:graphicData>
        </a:graphic>
      </p:graphicFrame>
      <p:sp>
        <p:nvSpPr>
          <p:cNvPr id="6" name="Title">
            <a:extLst>
              <a:ext uri="{FF2B5EF4-FFF2-40B4-BE49-F238E27FC236}">
                <a16:creationId xmlns:a16="http://schemas.microsoft.com/office/drawing/2014/main" id="{ABE2FE5A-B990-CE6D-D668-5E4A07FED955}"/>
              </a:ext>
            </a:extLst>
          </p:cNvPr>
          <p:cNvSpPr/>
          <p:nvPr/>
        </p:nvSpPr>
        <p:spPr>
          <a:xfrm>
            <a:off x="0" y="162632"/>
            <a:ext cx="3483429"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Univariate Statistics</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1676025702"/>
      </p:ext>
    </p:extLst>
  </p:cSld>
  <p:clrMapOvr>
    <a:masterClrMapping/>
  </p:clrMapOvr>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50FA78-D02E-3EAA-11C1-6356FF57B024}"/>
              </a:ext>
            </a:extLst>
          </p:cNvPr>
          <p:cNvSpPr txBox="1"/>
          <p:nvPr/>
        </p:nvSpPr>
        <p:spPr>
          <a:xfrm>
            <a:off x="4145786" y="228600"/>
            <a:ext cx="3900427" cy="369332"/>
          </a:xfrm>
          <a:prstGeom prst="rect">
            <a:avLst/>
          </a:prstGeom>
          <a:noFill/>
        </p:spPr>
        <p:txBody>
          <a:bodyPr wrap="none" rtlCol="0">
            <a:spAutoFit/>
          </a:bodyPr>
          <a:lstStyle/>
          <a:p>
            <a:r>
              <a:rPr lang="en-US" dirty="0"/>
              <a:t>Figure 2. Tropical Cyclone Results, Math</a:t>
            </a:r>
          </a:p>
        </p:txBody>
      </p:sp>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3"/>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4"/>
          <a:stretch>
            <a:fillRect/>
          </a:stretch>
        </p:blipFill>
        <p:spPr>
          <a:xfrm>
            <a:off x="343421" y="876822"/>
            <a:ext cx="5752578" cy="5752578"/>
          </a:xfrm>
          <a:prstGeom prst="rect">
            <a:avLst/>
          </a:prstGeom>
        </p:spPr>
      </p:pic>
    </p:spTree>
    <p:extLst>
      <p:ext uri="{BB962C8B-B14F-4D97-AF65-F5344CB8AC3E}">
        <p14:creationId xmlns:p14="http://schemas.microsoft.com/office/powerpoint/2010/main" val="2009674859"/>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E02B181-2CC9-5D18-C981-89654088F868}"/>
              </a:ext>
            </a:extLst>
          </p:cNvPr>
          <p:cNvSpPr txBox="1"/>
          <p:nvPr/>
        </p:nvSpPr>
        <p:spPr>
          <a:xfrm>
            <a:off x="4501901" y="297586"/>
            <a:ext cx="3751861" cy="369332"/>
          </a:xfrm>
          <a:prstGeom prst="rect">
            <a:avLst/>
          </a:prstGeom>
          <a:noFill/>
        </p:spPr>
        <p:txBody>
          <a:bodyPr wrap="none" rtlCol="0">
            <a:spAutoFit/>
          </a:bodyPr>
          <a:lstStyle/>
          <a:p>
            <a:r>
              <a:rPr lang="en-US" dirty="0"/>
              <a:t>Figure 3. Tropical Cyclone Results, RLA</a:t>
            </a:r>
          </a:p>
        </p:txBody>
      </p:sp>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Tree>
    <p:extLst>
      <p:ext uri="{BB962C8B-B14F-4D97-AF65-F5344CB8AC3E}">
        <p14:creationId xmlns:p14="http://schemas.microsoft.com/office/powerpoint/2010/main" val="419677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299298-3CE8-2337-8218-B02D26C61752}"/>
              </a:ext>
            </a:extLst>
          </p:cNvPr>
          <p:cNvSpPr txBox="1"/>
          <p:nvPr/>
        </p:nvSpPr>
        <p:spPr>
          <a:xfrm>
            <a:off x="4501137" y="127001"/>
            <a:ext cx="3305841" cy="369332"/>
          </a:xfrm>
          <a:prstGeom prst="rect">
            <a:avLst/>
          </a:prstGeom>
          <a:noFill/>
        </p:spPr>
        <p:txBody>
          <a:bodyPr wrap="none" rtlCol="0">
            <a:spAutoFit/>
          </a:bodyPr>
          <a:lstStyle/>
          <a:p>
            <a:r>
              <a:rPr lang="en-US" dirty="0"/>
              <a:t>Figure 4. Hurricane Results, Math</a:t>
            </a:r>
          </a:p>
        </p:txBody>
      </p:sp>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Tree>
    <p:extLst>
      <p:ext uri="{BB962C8B-B14F-4D97-AF65-F5344CB8AC3E}">
        <p14:creationId xmlns:p14="http://schemas.microsoft.com/office/powerpoint/2010/main" val="2234711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1C95EE7-04FE-7409-51C3-A6C8068A29A6}"/>
              </a:ext>
            </a:extLst>
          </p:cNvPr>
          <p:cNvSpPr txBox="1"/>
          <p:nvPr/>
        </p:nvSpPr>
        <p:spPr>
          <a:xfrm>
            <a:off x="4517362" y="156749"/>
            <a:ext cx="3157275" cy="369332"/>
          </a:xfrm>
          <a:prstGeom prst="rect">
            <a:avLst/>
          </a:prstGeom>
          <a:noFill/>
        </p:spPr>
        <p:txBody>
          <a:bodyPr wrap="none" rtlCol="0">
            <a:spAutoFit/>
          </a:bodyPr>
          <a:lstStyle/>
          <a:p>
            <a:r>
              <a:rPr lang="en-US" dirty="0"/>
              <a:t>Figure 5. Hurricane Results, RLA</a:t>
            </a:r>
          </a:p>
        </p:txBody>
      </p:sp>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Tree>
    <p:extLst>
      <p:ext uri="{BB962C8B-B14F-4D97-AF65-F5344CB8AC3E}">
        <p14:creationId xmlns:p14="http://schemas.microsoft.com/office/powerpoint/2010/main" val="1337685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null, and positive associations between hurricanes and test scores in different states</a:t>
            </a:r>
          </a:p>
          <a:p>
            <a:pPr lvl="1"/>
            <a:r>
              <a:rPr lang="en-GB" sz="1600" dirty="0">
                <a:solidFill>
                  <a:srgbClr val="000000"/>
                </a:solidFill>
              </a:rPr>
              <a:t>Florida (+)</a:t>
            </a:r>
          </a:p>
          <a:p>
            <a:pPr lvl="1"/>
            <a:r>
              <a:rPr lang="en-GB" sz="1600" dirty="0">
                <a:solidFill>
                  <a:srgbClr val="000000"/>
                </a:solidFill>
              </a:rPr>
              <a:t>Texas, North Carolina (-)</a:t>
            </a:r>
          </a:p>
          <a:p>
            <a:pPr lvl="1"/>
            <a:r>
              <a:rPr lang="en-GB" sz="1600" dirty="0">
                <a:solidFill>
                  <a:srgbClr val="000000"/>
                </a:solidFill>
              </a:rPr>
              <a:t>May be dependent on state-level hurricane preparedness and recovery education policies, influxes of federal funding, or post-disaster student absence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p>
          <a:p>
            <a:r>
              <a:rPr lang="en-GB" sz="2000" dirty="0">
                <a:solidFill>
                  <a:srgbClr val="000000"/>
                </a:solidFill>
              </a:rPr>
              <a:t>Other groups at greater advantage in educational attainment</a:t>
            </a:r>
          </a:p>
          <a:p>
            <a:pPr lvl="1"/>
            <a:r>
              <a:rPr lang="en-GB" sz="1600" dirty="0">
                <a:solidFill>
                  <a:srgbClr val="000000"/>
                </a:solidFill>
              </a:rPr>
              <a:t>Asian</a:t>
            </a:r>
          </a:p>
          <a:p>
            <a:pPr lvl="1"/>
            <a:r>
              <a:rPr lang="en-GB" sz="1600" dirty="0">
                <a:solidFill>
                  <a:srgbClr val="000000"/>
                </a:solidFill>
              </a:rPr>
              <a:t>Special education</a:t>
            </a:r>
          </a:p>
          <a:p>
            <a:pPr lvl="1"/>
            <a:r>
              <a:rPr lang="en-GB" sz="1600" dirty="0">
                <a:solidFill>
                  <a:srgbClr val="000000"/>
                </a:solidFill>
              </a:rPr>
              <a:t>College educated</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Meltzer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XX,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4"/>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5"/>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6793525"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3" name="Picture 2">
            <a:extLst>
              <a:ext uri="{FF2B5EF4-FFF2-40B4-BE49-F238E27FC236}">
                <a16:creationId xmlns:a16="http://schemas.microsoft.com/office/drawing/2014/main" id="{74FBEA45-376D-E8E6-5B58-90A4249950F3}"/>
              </a:ext>
            </a:extLst>
          </p:cNvPr>
          <p:cNvPicPr>
            <a:picLocks noChangeAspect="1"/>
          </p:cNvPicPr>
          <p:nvPr/>
        </p:nvPicPr>
        <p:blipFill>
          <a:blip r:embed="rId3"/>
          <a:srcRect/>
          <a:stretch/>
        </p:blipFill>
        <p:spPr>
          <a:xfrm>
            <a:off x="6793525" y="564382"/>
            <a:ext cx="4902693" cy="5681232"/>
          </a:xfrm>
          <a:prstGeom prst="rect">
            <a:avLst/>
          </a:prstGeom>
        </p:spPr>
      </p:pic>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3"/>
          <a:stretch>
            <a:fillRect/>
          </a:stretch>
        </p:blipFill>
        <p:spPr>
          <a:xfrm>
            <a:off x="1364317" y="0"/>
            <a:ext cx="9463366" cy="6695246"/>
          </a:xfrm>
          <a:prstGeom prst="rect">
            <a:avLst/>
          </a:prstGeom>
        </p:spPr>
      </p:pic>
      <p:sp>
        <p:nvSpPr>
          <p:cNvPr id="2" name="Title">
            <a:extLst>
              <a:ext uri="{FF2B5EF4-FFF2-40B4-BE49-F238E27FC236}">
                <a16:creationId xmlns:a16="http://schemas.microsoft.com/office/drawing/2014/main" id="{24F7767F-B8B6-4D32-B745-FFB1CD5CE78C}"/>
              </a:ext>
            </a:extLst>
          </p:cNvPr>
          <p:cNvSpPr/>
          <p:nvPr/>
        </p:nvSpPr>
        <p:spPr>
          <a:xfrm>
            <a:off x="0" y="162632"/>
            <a:ext cx="1121954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County-Level Tropical Cyclone and Hurricane Exposure, 2009-2018</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835405448"/>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1506</TotalTime>
  <Words>1406</Words>
  <Application>Microsoft Macintosh PowerPoint</Application>
  <PresentationFormat>Widescreen</PresentationFormat>
  <Paragraphs>452</Paragraphs>
  <Slides>17</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29</cp:revision>
  <dcterms:created xsi:type="dcterms:W3CDTF">2023-08-07T21:02:54Z</dcterms:created>
  <dcterms:modified xsi:type="dcterms:W3CDTF">2023-09-06T19:51:56Z</dcterms:modified>
</cp:coreProperties>
</file>

<file path=docProps/thumbnail.jpeg>
</file>